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378" r:id="rId4"/>
    <p:sldId id="379" r:id="rId5"/>
    <p:sldId id="405" r:id="rId6"/>
    <p:sldId id="409" r:id="rId7"/>
    <p:sldId id="406" r:id="rId8"/>
    <p:sldId id="490" r:id="rId9"/>
    <p:sldId id="384" r:id="rId10"/>
    <p:sldId id="414" r:id="rId11"/>
    <p:sldId id="446" r:id="rId12"/>
    <p:sldId id="468" r:id="rId13"/>
    <p:sldId id="445" r:id="rId14"/>
    <p:sldId id="426" r:id="rId15"/>
    <p:sldId id="415" r:id="rId16"/>
    <p:sldId id="412" r:id="rId17"/>
    <p:sldId id="428" r:id="rId18"/>
    <p:sldId id="427" r:id="rId19"/>
    <p:sldId id="436" r:id="rId20"/>
    <p:sldId id="435" r:id="rId21"/>
    <p:sldId id="431" r:id="rId22"/>
    <p:sldId id="486" r:id="rId23"/>
    <p:sldId id="488" r:id="rId24"/>
    <p:sldId id="489" r:id="rId25"/>
    <p:sldId id="396" r:id="rId26"/>
  </p:sldIdLst>
  <p:sldSz cx="12192000" cy="6858000"/>
  <p:notesSz cx="6858000" cy="9144000"/>
  <p:embeddedFontLst>
    <p:embeddedFont>
      <p:font typeface="优设标题黑" panose="00000500000000000000" pitchFamily="2" charset="-122"/>
      <p:regular r:id="rId32"/>
    </p:embeddedFont>
    <p:embeddedFont>
      <p:font typeface="江城圆体 300W" panose="020B0300000000000000" pitchFamily="34" charset="-122"/>
      <p:regular r:id="rId33"/>
    </p:embeddedFont>
    <p:embeddedFont>
      <p:font typeface="微软雅黑" panose="020B0503020204020204" charset="-122"/>
      <p:regular r:id="rId34"/>
    </p:embeddedFont>
    <p:embeddedFont>
      <p:font typeface="Montserrat Black" panose="00000A00000000000000" pitchFamily="50" charset="0"/>
      <p:bold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E9FF"/>
    <a:srgbClr val="70FFFF"/>
    <a:srgbClr val="1B2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891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21.xml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优设标题黑" panose="00000500000000000000" pitchFamily="2" charset="-122"/>
              </a:rPr>
            </a:fld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优设标题黑" panose="00000500000000000000" pitchFamily="2" charset="-122"/>
              </a:rPr>
            </a:fld>
            <a:endParaRPr lang="zh-CN" altLang="en-US">
              <a:cs typeface="优设标题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优设标题黑" panose="00000500000000000000" pitchFamily="2" charset="-122"/>
        <a:ea typeface="优设标题黑" panose="00000500000000000000" pitchFamily="2" charset="-122"/>
        <a:cs typeface="优设标题黑" panose="00000500000000000000" pitchFamily="2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优设标题黑" panose="00000500000000000000" pitchFamily="2" charset="-122"/>
        <a:ea typeface="优设标题黑" panose="00000500000000000000" pitchFamily="2" charset="-122"/>
        <a:cs typeface="优设标题黑" panose="00000500000000000000" pitchFamily="2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优设标题黑" panose="00000500000000000000" pitchFamily="2" charset="-122"/>
        <a:ea typeface="优设标题黑" panose="00000500000000000000" pitchFamily="2" charset="-122"/>
        <a:cs typeface="优设标题黑" panose="00000500000000000000" pitchFamily="2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优设标题黑" panose="00000500000000000000" pitchFamily="2" charset="-122"/>
        <a:ea typeface="优设标题黑" panose="00000500000000000000" pitchFamily="2" charset="-122"/>
        <a:cs typeface="优设标题黑" panose="00000500000000000000" pitchFamily="2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优设标题黑" panose="00000500000000000000" pitchFamily="2" charset="-122"/>
        <a:ea typeface="优设标题黑" panose="00000500000000000000" pitchFamily="2" charset="-122"/>
        <a:cs typeface="优设标题黑" panose="00000500000000000000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优设标题黑" panose="00000500000000000000" pitchFamily="2" charset="-122"/>
          <a:ea typeface="优设标题黑" panose="00000500000000000000" pitchFamily="2" charset="-122"/>
          <a:cs typeface="优设标题黑" panose="00000500000000000000" pitchFamily="2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优设标题黑" panose="00000500000000000000" pitchFamily="2" charset="-122"/>
          <a:ea typeface="优设标题黑" panose="00000500000000000000" pitchFamily="2" charset="-122"/>
          <a:cs typeface="优设标题黑" panose="00000500000000000000" pitchFamily="2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优设标题黑" panose="00000500000000000000" pitchFamily="2" charset="-122"/>
          <a:ea typeface="优设标题黑" panose="00000500000000000000" pitchFamily="2" charset="-122"/>
          <a:cs typeface="优设标题黑" panose="00000500000000000000" pitchFamily="2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优设标题黑" panose="00000500000000000000" pitchFamily="2" charset="-122"/>
          <a:ea typeface="优设标题黑" panose="00000500000000000000" pitchFamily="2" charset="-122"/>
          <a:cs typeface="优设标题黑" panose="00000500000000000000" pitchFamily="2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优设标题黑" panose="00000500000000000000" pitchFamily="2" charset="-122"/>
          <a:ea typeface="优设标题黑" panose="00000500000000000000" pitchFamily="2" charset="-122"/>
          <a:cs typeface="优设标题黑" panose="00000500000000000000" pitchFamily="2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优设标题黑" panose="00000500000000000000" pitchFamily="2" charset="-122"/>
          <a:ea typeface="优设标题黑" panose="00000500000000000000" pitchFamily="2" charset="-122"/>
          <a:cs typeface="优设标题黑" panose="00000500000000000000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kdocs.cn/l/coPikCPM6HPS" TargetMode="External"/><Relationship Id="rId1" Type="http://schemas.openxmlformats.org/officeDocument/2006/relationships/hyperlink" Target="..\..\..\Desktop\Hadoop&#38598;&#32676;&#25645;&#24314;&#25945;&#31243;.doc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kdocs.cn/l/cqkD8p0Yjxkj" TargetMode="External"/><Relationship Id="rId1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@这不是阿燊" descr="形状, 圆圈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41" y="495653"/>
            <a:ext cx="1294480" cy="295437"/>
          </a:xfrm>
          <a:prstGeom prst="rect">
            <a:avLst/>
          </a:prstGeom>
        </p:spPr>
      </p:pic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50635" y="1951355"/>
            <a:ext cx="6817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Hadoop</a:t>
            </a:r>
            <a:r>
              <a:rPr lang="zh-CN" alt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实训</a:t>
            </a:r>
            <a:endParaRPr lang="zh-CN" altLang="en-US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04560" y="4007485"/>
            <a:ext cx="589534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altLang="en-US" sz="24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组长：黄骏锋</a:t>
            </a:r>
            <a:r>
              <a:rPr lang="en-US" altLang="zh-CN" sz="24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4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组员：杨熠铭</a:t>
            </a:r>
            <a:r>
              <a:rPr lang="en-US" altLang="zh-CN" sz="24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4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范文镜</a:t>
            </a:r>
            <a:endParaRPr lang="zh-CN" altLang="en-US" sz="24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6965" y="3150235"/>
            <a:ext cx="5636260" cy="7073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l"/>
            <a:r>
              <a:rPr lang="zh-CN" altLang="en-US" sz="24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基于分布式</a:t>
            </a:r>
            <a:r>
              <a:rPr lang="en-US" altLang="zh-CN" sz="24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 Hadoop </a:t>
            </a:r>
            <a:r>
              <a:rPr lang="zh-CN" altLang="en-US" sz="2400" spc="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的智联招聘网站数据分析与可视化</a:t>
            </a:r>
            <a:endParaRPr lang="zh-CN" altLang="en-US" sz="2400" spc="2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数据采集存储与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预处理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5012054" y="26129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720725"/>
            <a:ext cx="11911965" cy="2124075"/>
          </a:xfrm>
          <a:prstGeom prst="rect">
            <a:avLst/>
          </a:prstGeom>
        </p:spPr>
      </p:pic>
      <p:grpSp>
        <p:nvGrpSpPr>
          <p:cNvPr id="4" name="组合 3" descr="7b0a202020202274657874626f78223a2022220a7d0a"/>
          <p:cNvGrpSpPr/>
          <p:nvPr/>
        </p:nvGrpSpPr>
        <p:grpSpPr>
          <a:xfrm>
            <a:off x="427990" y="5171440"/>
            <a:ext cx="10626090" cy="1651635"/>
            <a:chOff x="5868" y="3651"/>
            <a:chExt cx="7463" cy="3499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5" name="文本框 4"/>
            <p:cNvSpPr txBox="1"/>
            <p:nvPr/>
          </p:nvSpPr>
          <p:spPr>
            <a:xfrm>
              <a:off x="6046" y="4215"/>
              <a:ext cx="7030" cy="241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  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首先对数据集进行缺失值检查，如图所示几乎无缺失值，下图代码</a:t>
              </a:r>
              <a:r>
                <a:rPr lang="zh-CN" altLang="en-US" sz="2400" spc="20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用于删除不需要的列，以便后续的数据分析和处理工作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" y="2849245"/>
            <a:ext cx="9838799" cy="21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495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数据采集存储与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预处理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5012054" y="26129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095" y="874395"/>
            <a:ext cx="8007596" cy="3744000"/>
          </a:xfrm>
          <a:prstGeom prst="rect">
            <a:avLst/>
          </a:prstGeom>
        </p:spPr>
      </p:pic>
      <p:grpSp>
        <p:nvGrpSpPr>
          <p:cNvPr id="4" name="组合 3" descr="7b0a202020202274657874626f78223a2022220a7d0a"/>
          <p:cNvGrpSpPr/>
          <p:nvPr/>
        </p:nvGrpSpPr>
        <p:grpSpPr>
          <a:xfrm>
            <a:off x="9140190" y="1263650"/>
            <a:ext cx="3103245" cy="5362575"/>
            <a:chOff x="5868" y="3651"/>
            <a:chExt cx="7463" cy="3499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5" name="文本框 4"/>
            <p:cNvSpPr txBox="1"/>
            <p:nvPr/>
          </p:nvSpPr>
          <p:spPr>
            <a:xfrm>
              <a:off x="6277" y="4215"/>
              <a:ext cx="6870" cy="265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如图所示，数据集中包含的公司地址都细致到具体的区以及街道，在对各城市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进行数据分析的前提下，我们只需要具体到城市即可，所以只需将地址裁切到城市即可，不保留后缀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数据采集存储与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预处理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5012054" y="26129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890270"/>
            <a:ext cx="10361546" cy="2980800"/>
          </a:xfrm>
          <a:prstGeom prst="rect">
            <a:avLst/>
          </a:prstGeom>
        </p:spPr>
      </p:pic>
      <p:grpSp>
        <p:nvGrpSpPr>
          <p:cNvPr id="4" name="组合 3" descr="7b0a202020202274657874626f78223a2022220a7d0a"/>
          <p:cNvGrpSpPr/>
          <p:nvPr/>
        </p:nvGrpSpPr>
        <p:grpSpPr>
          <a:xfrm>
            <a:off x="1986280" y="4274820"/>
            <a:ext cx="7323455" cy="2325370"/>
            <a:chOff x="5868" y="3651"/>
            <a:chExt cx="7463" cy="3499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5" name="文本框 4"/>
            <p:cNvSpPr txBox="1"/>
            <p:nvPr/>
          </p:nvSpPr>
          <p:spPr>
            <a:xfrm>
              <a:off x="6312" y="4245"/>
              <a:ext cx="6749" cy="275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为了方便后续对薪资数据进行深度分析，我们还需要将数据集中含有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“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薪资面议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”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的薪资数据进行剔除，并且由于含有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”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薪资面议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“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的数据量极少，所以不会对整体的数据分析造成误差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192405" y="10541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数据采集存储与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预处理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5372099" y="27145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9140"/>
            <a:ext cx="11112802" cy="3214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" y="3204845"/>
            <a:ext cx="4000415" cy="3477600"/>
          </a:xfrm>
          <a:prstGeom prst="rect">
            <a:avLst/>
          </a:prstGeom>
        </p:spPr>
      </p:pic>
      <p:grpSp>
        <p:nvGrpSpPr>
          <p:cNvPr id="13" name="组合 12" descr="7b0a202020202274657874626f78223a2022220a7d0a"/>
          <p:cNvGrpSpPr/>
          <p:nvPr/>
        </p:nvGrpSpPr>
        <p:grpSpPr>
          <a:xfrm>
            <a:off x="6440170" y="3848100"/>
            <a:ext cx="5040630" cy="2834005"/>
            <a:chOff x="5868" y="3651"/>
            <a:chExt cx="7463" cy="3499"/>
          </a:xfrm>
        </p:grpSpPr>
        <p:grpSp>
          <p:nvGrpSpPr>
            <p:cNvPr id="18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19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20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3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2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2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30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3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2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33" name="文本框 32"/>
            <p:cNvSpPr txBox="1"/>
            <p:nvPr/>
          </p:nvSpPr>
          <p:spPr>
            <a:xfrm>
              <a:off x="6063" y="4108"/>
              <a:ext cx="6699" cy="255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这段代码主要用于对包含薪资范围的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DataFrame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列进行处理，目的是将薪资范围转换为平均薪资展示出来，同时进行了一些列的操作和类型转换等相关处理。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对数据深度分析结果进行可视化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6788784" y="23398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10" name="图片 10" descr="139bcaea6e81737ed6192713adfbf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8520"/>
            <a:ext cx="12189460" cy="3049270"/>
          </a:xfrm>
          <a:prstGeom prst="rect">
            <a:avLst/>
          </a:prstGeom>
        </p:spPr>
      </p:pic>
      <p:grpSp>
        <p:nvGrpSpPr>
          <p:cNvPr id="3" name="组合 2" descr="7b0a202020202274657874626f78223a2022220a7d0a"/>
          <p:cNvGrpSpPr/>
          <p:nvPr/>
        </p:nvGrpSpPr>
        <p:grpSpPr>
          <a:xfrm>
            <a:off x="748665" y="3916680"/>
            <a:ext cx="6567805" cy="2687955"/>
            <a:chOff x="5868" y="3651"/>
            <a:chExt cx="7463" cy="3499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>
              <a:off x="6278" y="4215"/>
              <a:ext cx="6712" cy="258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lang="en-US" altLang="en-US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</a:t>
              </a: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如图所示，这是对数据集中的工作岗位分布进行降序排序后得到的柱状图，由图可知各个城市的工作岗位招聘数量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对数据深度分析结果进行可视化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6788784" y="23398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18" name="图片 18" descr="ce11326f63184996846c587dde345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" y="823913"/>
            <a:ext cx="11991687" cy="2952000"/>
          </a:xfrm>
          <a:prstGeom prst="rect">
            <a:avLst/>
          </a:prstGeom>
        </p:spPr>
      </p:pic>
      <p:grpSp>
        <p:nvGrpSpPr>
          <p:cNvPr id="3" name="组合 2" descr="7b0a202020202274657874626f78223a2022220a7d0a"/>
          <p:cNvGrpSpPr/>
          <p:nvPr/>
        </p:nvGrpSpPr>
        <p:grpSpPr>
          <a:xfrm>
            <a:off x="697230" y="3837305"/>
            <a:ext cx="7946185" cy="2221865"/>
            <a:chOff x="5868" y="3651"/>
            <a:chExt cx="7463" cy="3499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>
              <a:off x="6278" y="4285"/>
              <a:ext cx="6824" cy="253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以上根据受教育程度：学历来观察不同学历的平均薪资之间的差异，由图显而易见随着学历增高平均薪资也在逐渐增高</a:t>
              </a:r>
              <a:r>
                <a:rPr lang="zh-CN" altLang="en-US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  <a:endParaRPr lang="zh-CN" altLang="en-US" sz="1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对数据深度分析结果进行可视化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6788784" y="23398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3" name="图片 21" descr="c570fac7091a42993cfa08cd75a77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889635"/>
            <a:ext cx="3832876" cy="4615200"/>
          </a:xfrm>
          <a:prstGeom prst="rect">
            <a:avLst/>
          </a:prstGeom>
        </p:spPr>
      </p:pic>
      <p:pic>
        <p:nvPicPr>
          <p:cNvPr id="22" name="图片 22" descr="a06134b40bf630612a801033725a03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805" y="831215"/>
            <a:ext cx="4552950" cy="2533650"/>
          </a:xfrm>
          <a:prstGeom prst="rect">
            <a:avLst/>
          </a:prstGeom>
        </p:spPr>
      </p:pic>
      <p:grpSp>
        <p:nvGrpSpPr>
          <p:cNvPr id="4" name="组合 3" descr="7b0a202020202274657874626f78223a2022220a7d0a"/>
          <p:cNvGrpSpPr/>
          <p:nvPr/>
        </p:nvGrpSpPr>
        <p:grpSpPr>
          <a:xfrm>
            <a:off x="4177665" y="3364230"/>
            <a:ext cx="6377305" cy="3455035"/>
            <a:chOff x="5868" y="3651"/>
            <a:chExt cx="7463" cy="3499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5" name="文本框 4"/>
            <p:cNvSpPr txBox="1"/>
            <p:nvPr/>
          </p:nvSpPr>
          <p:spPr>
            <a:xfrm>
              <a:off x="6278" y="4215"/>
              <a:ext cx="6605" cy="245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左图代码是对与计算机相关的工作类型进行降序排列，右图是对招聘网站中的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所有招聘岗位进行数据统计制作的分布饼图，在全部的工作类型中，与计算机相关的工作占比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25%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，由此可知，计算机仍是当前就业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环境的主流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4445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对数据深度分析结果进行可视化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6788784" y="23398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5" name="图片 15" descr="bf54b232186d94ee3fe08a27e742d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3" y="866775"/>
            <a:ext cx="12106800" cy="2620684"/>
          </a:xfrm>
          <a:prstGeom prst="rect">
            <a:avLst/>
          </a:prstGeom>
        </p:spPr>
      </p:pic>
      <p:grpSp>
        <p:nvGrpSpPr>
          <p:cNvPr id="6" name="组合 5" descr="7b0a202020202274657874626f78223a2022220a7d0a"/>
          <p:cNvGrpSpPr/>
          <p:nvPr/>
        </p:nvGrpSpPr>
        <p:grpSpPr>
          <a:xfrm>
            <a:off x="1475740" y="4010025"/>
            <a:ext cx="8567420" cy="2607310"/>
            <a:chOff x="5868" y="3651"/>
            <a:chExt cx="7463" cy="3499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7" name="文本框 6"/>
            <p:cNvSpPr txBox="1"/>
            <p:nvPr/>
          </p:nvSpPr>
          <p:spPr>
            <a:xfrm>
              <a:off x="6278" y="4036"/>
              <a:ext cx="6813" cy="27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</a:t>
              </a: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上图是对智联招聘网站中北上广深四大</a:t>
              </a: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发达城市的岗位招聘学历限制条件进行数据可视化，由图可知，大部分工作的招聘条件还是大专及本科以上，</a:t>
              </a: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大专生、本科生仍是就业市场的绝对主体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对数据深度分析结果进行可视化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6788784" y="23398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3" name="图片 24" descr="5d3c40762f751062483cb334e52efb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" y="799783"/>
            <a:ext cx="12132236" cy="2880000"/>
          </a:xfrm>
          <a:prstGeom prst="rect">
            <a:avLst/>
          </a:prstGeom>
        </p:spPr>
      </p:pic>
      <p:grpSp>
        <p:nvGrpSpPr>
          <p:cNvPr id="4" name="组合 3" descr="7b0a202020202274657874626f78223a2022220a7d0a"/>
          <p:cNvGrpSpPr/>
          <p:nvPr/>
        </p:nvGrpSpPr>
        <p:grpSpPr>
          <a:xfrm>
            <a:off x="896564" y="3429001"/>
            <a:ext cx="10539151" cy="3346449"/>
            <a:chOff x="5898" y="3511"/>
            <a:chExt cx="7467" cy="3866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98" y="3511"/>
              <a:ext cx="7467" cy="3866"/>
              <a:chOff x="3745712" y="2228943"/>
              <a:chExt cx="4741605" cy="2454570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88924" cy="2126551"/>
                <a:chOff x="3798393" y="2556962"/>
                <a:chExt cx="4688924" cy="2126551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88924" cy="2126551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45712" y="2498431"/>
                <a:ext cx="4713297" cy="2033055"/>
                <a:chOff x="3745712" y="2498431"/>
                <a:chExt cx="4713297" cy="2033055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45712" y="2498431"/>
                  <a:ext cx="4713297" cy="2033055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55599" y="2228943"/>
                <a:ext cx="415557" cy="653420"/>
                <a:chOff x="3755599" y="2228943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55599" y="2228943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5" name="文本框 4"/>
            <p:cNvSpPr txBox="1"/>
            <p:nvPr/>
          </p:nvSpPr>
          <p:spPr>
            <a:xfrm>
              <a:off x="6278" y="3914"/>
              <a:ext cx="6719" cy="308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该图用于分析计算机相关领域中工作经验与薪资之间的关系。对于大多数学历层次，薪资随着工作经验的增加而呈现上升趋势。在工作经验不限的情况下，各学历层次的薪资起点较为接近，都在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10k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左右。随着工作经验的增加，不同学历层次的薪资差异逐渐显现。在无经验和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1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年以下工作经验区间，各学历层次的薪资水平较为接近且较低，说明刚进入职场时，学历对薪资的影响相对较小，工作经验的积累更为重要。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对数据深度分析结果进行可视化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6788784" y="23398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23" name="图片 23" descr="032f04c42ae8b740c5ea0d62d523e2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30" y="928053"/>
            <a:ext cx="11400722" cy="2678400"/>
          </a:xfrm>
          <a:prstGeom prst="rect">
            <a:avLst/>
          </a:prstGeom>
        </p:spPr>
      </p:pic>
      <p:grpSp>
        <p:nvGrpSpPr>
          <p:cNvPr id="3" name="组合 2" descr="7b0a202020202274657874626f78223a2022220a7d0a"/>
          <p:cNvGrpSpPr/>
          <p:nvPr/>
        </p:nvGrpSpPr>
        <p:grpSpPr>
          <a:xfrm>
            <a:off x="102235" y="3429000"/>
            <a:ext cx="11790045" cy="3113405"/>
            <a:chOff x="5868" y="3650"/>
            <a:chExt cx="7453" cy="3502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50"/>
              <a:ext cx="7453" cy="3502"/>
              <a:chOff x="3726473" y="2317462"/>
              <a:chExt cx="4732631" cy="2223738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630" cy="2047753"/>
                <a:chOff x="3726473" y="2479904"/>
                <a:chExt cx="4641630" cy="2047753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65185" y="2601212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41188" y="2317462"/>
                <a:ext cx="383107" cy="574190"/>
                <a:chOff x="3741188" y="2317462"/>
                <a:chExt cx="383107" cy="57419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41188" y="2317462"/>
                  <a:ext cx="383107" cy="57419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>
              <a:off x="5991" y="4339"/>
              <a:ext cx="7076" cy="270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</a:t>
              </a:r>
              <a:r>
                <a:rPr lang="en-US" altLang="en-US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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这张图片展示了一个峰状图，用于分析不同城市的计算机相关岗位数量。北京的计算机岗位数量最多，远远超过其他城市，柱状图高度突出，接近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5000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个岗位。上海、深圳、广州等一线城市的计算机岗位数量也相对较多，分别有一定数量的岗位，仅次于北京。一些新一线城市或省会城市，如杭州、成都、武汉等，也有较多的计算机岗位，在图中表现为相对较高的柱状图。由此可见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发达城市的计算机相关岗位仍有较大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缺口。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pic>
        <p:nvPicPr>
          <p:cNvPr id="13" name="@这不是阿燊" descr="形状, 圆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41" y="495653"/>
            <a:ext cx="1294480" cy="295437"/>
          </a:xfrm>
          <a:prstGeom prst="rect">
            <a:avLst/>
          </a:prstGeom>
        </p:spPr>
      </p:pic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44080" y="2544445"/>
            <a:ext cx="69926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实训</a:t>
            </a:r>
            <a:r>
              <a:rPr lang="zh-CN" alt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目的</a:t>
            </a:r>
            <a:endParaRPr lang="zh-CN" altLang="en-US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11082654" y="297020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26795" y="1127760"/>
            <a:ext cx="6706235" cy="2011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80645" y="-33020"/>
            <a:ext cx="7095490" cy="5190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掌握完全分布式</a:t>
            </a:r>
            <a:r>
              <a:rPr lang="en-US" altLang="zh-CN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 Hadoop </a:t>
            </a:r>
            <a:r>
              <a:rPr lang="zh-CN" altLang="en-US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集群和</a:t>
            </a:r>
            <a:r>
              <a:rPr lang="en-US" altLang="zh-CN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Spark</a:t>
            </a:r>
            <a:r>
              <a:rPr lang="zh-CN" altLang="en-US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的搭建方法和原理，并掌握基础的环境配置操作。</a:t>
            </a:r>
            <a:endParaRPr lang="zh-CN" altLang="en-US" sz="2800" dirty="0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熟练运用网络爬虫技术采集网站数据。</a:t>
            </a:r>
            <a:endParaRPr lang="zh-CN" altLang="en-US" sz="2800" dirty="0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学会使用</a:t>
            </a:r>
            <a:r>
              <a:rPr lang="en-US" altLang="zh-CN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 Hadoop </a:t>
            </a:r>
            <a:r>
              <a:rPr lang="zh-CN" altLang="en-US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Spark</a:t>
            </a:r>
            <a:r>
              <a:rPr lang="zh-CN" altLang="en-US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进行数据存储、清洗和分析。</a:t>
            </a:r>
            <a:endParaRPr lang="zh-CN" altLang="en-US" sz="2800" dirty="0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1"/>
                </a:solidFill>
                <a:latin typeface="江城圆体 300W" panose="020B0300000000000000" pitchFamily="34" charset="-122"/>
                <a:ea typeface="江城圆体 300W" panose="020B0300000000000000" pitchFamily="34" charset="-122"/>
                <a:cs typeface="优设标题黑" panose="00000500000000000000" pitchFamily="2" charset="-122"/>
              </a:rPr>
              <a:t>掌握数据可视化的方法和工具，能够将分析结果直观地展示出来。</a:t>
            </a:r>
            <a:endParaRPr lang="zh-CN" altLang="en-US" sz="2800" dirty="0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8453" y="245571"/>
            <a:ext cx="6496787" cy="78580"/>
            <a:chOff x="1425988" y="3358673"/>
            <a:chExt cx="8826445" cy="106758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469984" y="3403607"/>
              <a:ext cx="8782449" cy="83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1425988" y="3358673"/>
              <a:ext cx="106758" cy="1067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优设标题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69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数据深度分析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结论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4077334" y="33050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grpSp>
        <p:nvGrpSpPr>
          <p:cNvPr id="3" name="组合 2" descr="7b0a202020202274657874626f78223a2022220a7d0a"/>
          <p:cNvGrpSpPr/>
          <p:nvPr/>
        </p:nvGrpSpPr>
        <p:grpSpPr>
          <a:xfrm>
            <a:off x="697865" y="789940"/>
            <a:ext cx="10250805" cy="5607050"/>
            <a:chOff x="5868" y="3591"/>
            <a:chExt cx="7453" cy="3561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591"/>
              <a:ext cx="7453" cy="3561"/>
              <a:chOff x="3726473" y="2280146"/>
              <a:chExt cx="4732631" cy="226105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45447" y="2280146"/>
                <a:ext cx="415557" cy="653420"/>
                <a:chOff x="3745447" y="2280146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45447" y="2280146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>
              <a:off x="6411" y="3906"/>
              <a:ext cx="6736" cy="281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一、行业需求与趋势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通过分析智联招聘上各行业的职位发布数量，可以发现互联网、销售等行业的职位数量相对较多，反映出这些行业目前处于快速发展阶段，对人才的需求较为旺盛。其中销售由于其低门槛，易上手，招聘数量多，其次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就是互联网行业的技术岗位（如软件工程师、数据分析师等）招聘需求持续增长，这与数字化转型和线上业务的蓬勃发展密切相关。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而一些传统行业，如制造业、销售等，职位发布数量相对稳定或略有下降，可能受到产业升级和市场竞争的影响，对人才的需求结构也在发生变化，更加注重招纳与计算机相关的人才。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295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数据深度分析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结论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4077334" y="33050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grpSp>
        <p:nvGrpSpPr>
          <p:cNvPr id="3" name="组合 2" descr="7b0a202020202274657874626f78223a2022220a7d0a"/>
          <p:cNvGrpSpPr/>
          <p:nvPr/>
        </p:nvGrpSpPr>
        <p:grpSpPr>
          <a:xfrm>
            <a:off x="1363980" y="692785"/>
            <a:ext cx="9734550" cy="6049010"/>
            <a:chOff x="5868" y="3591"/>
            <a:chExt cx="7453" cy="3561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591"/>
              <a:ext cx="7453" cy="3561"/>
              <a:chOff x="3726473" y="2280146"/>
              <a:chExt cx="4732631" cy="226105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45447" y="2280146"/>
                <a:ext cx="415557" cy="653420"/>
                <a:chOff x="3745447" y="2280146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45447" y="2280146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>
              <a:off x="6386" y="3936"/>
              <a:ext cx="6736" cy="293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二、地域差异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indent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一线城市就业机会与竞争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像北京、上海、广州、深圳等一线城市，在智联招聘上的职位数量通常较为丰富，涵盖了各个行业和领域。这些城市经济发达，企业众多，尤其是大型企业和跨国公司的总部或分支机构集中，提供了多样化的就业机会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然而，一线城市的就业竞争也非常激烈。一方面，大量的求职者涌入这些城市，包括本地高校毕业生和外地求职者；另一方面，这些城市的生活成本较高，对求职者的综合素质和能力要求也更高。求职者需要具备较高的学历的同时还要有较强的专业技能、丰富的实践经验和良好的综合素质才能脱颖而出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数据深度分析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结论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4077334" y="33050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grpSp>
        <p:nvGrpSpPr>
          <p:cNvPr id="3" name="组合 2" descr="7b0a202020202274657874626f78223a2022220a7d0a"/>
          <p:cNvGrpSpPr/>
          <p:nvPr/>
        </p:nvGrpSpPr>
        <p:grpSpPr>
          <a:xfrm>
            <a:off x="1308735" y="659130"/>
            <a:ext cx="9641205" cy="5765800"/>
            <a:chOff x="5868" y="3591"/>
            <a:chExt cx="7453" cy="3561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591"/>
              <a:ext cx="7453" cy="3561"/>
              <a:chOff x="3726473" y="2280146"/>
              <a:chExt cx="4732631" cy="226105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45447" y="2280146"/>
                <a:ext cx="415557" cy="653420"/>
                <a:chOff x="3745447" y="2280146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45447" y="2280146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>
              <a:off x="6386" y="3936"/>
              <a:ext cx="6736" cy="293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三、学历与技能要求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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学历门槛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从智联招聘的数据来看，同一城市的不同岗位对学历的要求存在差异。一些高端技术岗位、管理岗位和研发岗位通常要求本科及以上学历，甚至硕士、博士学历在某些领域更具竞争力。例如，金融行业的投资分析师、科研机构的研发人员等岗位，高学历往往是进入的门槛之一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然而，也有一些行业和岗位对学历的要求相对较低，更加注重实际技能和工作经验。例如，汽车销售、制造业的一线操作岗位等，可能更看重求职者的技能水平和工作态度。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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数据深度分析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结论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4077334" y="33050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grpSp>
        <p:nvGrpSpPr>
          <p:cNvPr id="3" name="组合 2" descr="7b0a202020202274657874626f78223a2022220a7d0a"/>
          <p:cNvGrpSpPr/>
          <p:nvPr/>
        </p:nvGrpSpPr>
        <p:grpSpPr>
          <a:xfrm>
            <a:off x="1363980" y="708660"/>
            <a:ext cx="9641205" cy="5765800"/>
            <a:chOff x="5868" y="3591"/>
            <a:chExt cx="7453" cy="3561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591"/>
              <a:ext cx="7453" cy="3561"/>
              <a:chOff x="3726473" y="2280146"/>
              <a:chExt cx="4732631" cy="226105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45447" y="2280146"/>
                <a:ext cx="415557" cy="653420"/>
                <a:chOff x="3745447" y="2280146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45447" y="2280146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>
              <a:off x="6386" y="3936"/>
              <a:ext cx="6736" cy="293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lang="en-US" altLang="zh-CN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2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四、薪资水平与福利待遇</a:t>
              </a:r>
              <a:endParaRPr lang="zh-CN" altLang="en-US" sz="2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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薪资分布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智联招聘的数据显示，不同行业、地域和岗位的薪资水平存在较大差异。一般来说，一线城市的薪资水平相对较高，尤其是一些热门行业和高端岗位。例如，互联网行业的技术岗位、金融行业的核心岗位等，薪资待遇较为优厚，年薪可能达到数十万元甚至更高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而一些传统行业和二三线城市的薪资水平相对较低，但也在逐步提高。此外，不同学历和工作经验的求职者薪资也有所不同，通常学历越高、工作经验越丰富，薪资水平也越高。例如，硕士毕业生的起薪往往高于本科毕业生，具有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5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年以上工作经验的求职者薪资也会比应届毕业生高出不少。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@这不是阿燊" descr="形状, 圆圈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41" y="495653"/>
            <a:ext cx="1294480" cy="295437"/>
          </a:xfrm>
          <a:prstGeom prst="rect">
            <a:avLst/>
          </a:prstGeom>
        </p:spPr>
      </p:pic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53234" y="2829264"/>
            <a:ext cx="6111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谢谢观看</a:t>
            </a:r>
            <a:endParaRPr lang="zh-CN" altLang="en-US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pic>
        <p:nvPicPr>
          <p:cNvPr id="13" name="@这不是阿燊" descr="形状, 圆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41" y="495653"/>
            <a:ext cx="1294480" cy="295437"/>
          </a:xfrm>
          <a:prstGeom prst="rect">
            <a:avLst/>
          </a:prstGeom>
        </p:spPr>
      </p:pic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19365" y="2691765"/>
            <a:ext cx="6716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实训分工</a:t>
            </a:r>
            <a:endParaRPr lang="zh-CN" altLang="en-US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11419204" y="310037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grpSp>
        <p:nvGrpSpPr>
          <p:cNvPr id="7" name="组合 6" descr="7b0a202020202274657874626f78223a2022220a7d0a"/>
          <p:cNvGrpSpPr/>
          <p:nvPr/>
        </p:nvGrpSpPr>
        <p:grpSpPr>
          <a:xfrm>
            <a:off x="254635" y="0"/>
            <a:ext cx="7273925" cy="6641465"/>
            <a:chOff x="5473" y="3221"/>
            <a:chExt cx="7848" cy="3931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473" y="3221"/>
              <a:ext cx="7848" cy="3931"/>
              <a:chOff x="3475536" y="2045048"/>
              <a:chExt cx="4983568" cy="2496152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475536" y="2045048"/>
                <a:ext cx="415557" cy="653420"/>
                <a:chOff x="3475536" y="2045048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574107" y="2356661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475536" y="2045048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8" name="文本框 7"/>
            <p:cNvSpPr txBox="1"/>
            <p:nvPr/>
          </p:nvSpPr>
          <p:spPr>
            <a:xfrm>
              <a:off x="6127" y="3906"/>
              <a:ext cx="7020" cy="309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endParaRPr lang="en-US" altLang="zh-CN" sz="14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黄骏锋：主要负责完全分布式</a:t>
              </a:r>
              <a:r>
                <a:rPr lang="en-US" altLang="zh-CN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Hadoop</a:t>
              </a: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集群的搭建、环境配置，对数据进行深度</a:t>
              </a: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分析以及对数据分析结果进行可视化操作</a:t>
              </a:r>
              <a:endParaRPr lang="zh-CN" altLang="en-US" sz="2400" b="1" spc="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杨熠铭</a:t>
              </a:r>
              <a:r>
                <a:rPr lang="en-US" altLang="zh-CN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;</a:t>
              </a: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主要负责协助完全分布式</a:t>
              </a:r>
              <a:r>
                <a:rPr lang="en-US" altLang="zh-CN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Hadoop</a:t>
              </a: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集群的搭建、环境配置，爬取数据</a:t>
              </a: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集以及对数据进行预处理和深度分析</a:t>
              </a:r>
              <a:endParaRPr lang="zh-CN" altLang="en-US" sz="2400" b="1" spc="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范文镜</a:t>
              </a:r>
              <a:r>
                <a:rPr lang="en-US" altLang="zh-CN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;</a:t>
              </a: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主要负责协助完全分布式</a:t>
              </a:r>
              <a:r>
                <a:rPr lang="en-US" altLang="zh-CN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Hadoop</a:t>
              </a: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集群的搭建、环境配置，对数据进行预处理，</a:t>
              </a: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实训报告及</a:t>
              </a:r>
              <a:r>
                <a:rPr lang="en-US" altLang="zh-CN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PPT</a:t>
              </a:r>
              <a:r>
                <a:rPr lang="zh-CN" altLang="en-US" sz="2400" b="1" spc="2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编写</a:t>
              </a:r>
              <a:endParaRPr lang="zh-CN" altLang="en-US" sz="2400" b="1" spc="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pic>
        <p:nvPicPr>
          <p:cNvPr id="13" name="@这不是阿燊" descr="形状, 圆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41" y="495653"/>
            <a:ext cx="1294480" cy="295437"/>
          </a:xfrm>
          <a:prstGeom prst="rect">
            <a:avLst/>
          </a:prstGeom>
        </p:spPr>
      </p:pic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36743" y="2728643"/>
            <a:ext cx="6111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目 录</a:t>
            </a:r>
            <a:endParaRPr lang="zh-CN" altLang="en-US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07838" y="3887533"/>
            <a:ext cx="478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50" charset="0"/>
                <a:ea typeface="优设标题黑" panose="00000500000000000000" pitchFamily="2" charset="-122"/>
                <a:cs typeface="优设标题黑" panose="00000500000000000000" pitchFamily="2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Black" panose="00000A00000000000000" pitchFamily="50" charset="0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3949" y="209731"/>
            <a:ext cx="33248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4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11490324" y="3100375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721357" y="2447538"/>
            <a:ext cx="6496787" cy="78580"/>
            <a:chOff x="1425988" y="3358673"/>
            <a:chExt cx="8826445" cy="106758"/>
          </a:xfrm>
        </p:grpSpPr>
        <p:cxnSp>
          <p:nvCxnSpPr>
            <p:cNvPr id="4" name="直接连接符 3"/>
            <p:cNvCxnSpPr/>
            <p:nvPr>
              <p:custDataLst>
                <p:tags r:id="rId3"/>
              </p:custDataLst>
            </p:nvPr>
          </p:nvCxnSpPr>
          <p:spPr>
            <a:xfrm flipH="1">
              <a:off x="1469984" y="3403607"/>
              <a:ext cx="8782449" cy="83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>
              <p:custDataLst>
                <p:tags r:id="rId4"/>
              </p:custDataLst>
            </p:nvPr>
          </p:nvSpPr>
          <p:spPr>
            <a:xfrm>
              <a:off x="1425988" y="3358673"/>
              <a:ext cx="106758" cy="1067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优设标题黑" panose="00000500000000000000" pitchFamily="2" charset="-122"/>
              </a:endParaRPr>
            </a:p>
          </p:txBody>
        </p:sp>
      </p:grpSp>
      <p:sp>
        <p:nvSpPr>
          <p:cNvPr id="3" name="矩形: 圆角 2"/>
          <p:cNvSpPr/>
          <p:nvPr>
            <p:custDataLst>
              <p:tags r:id="rId5"/>
            </p:custDataLst>
          </p:nvPr>
        </p:nvSpPr>
        <p:spPr>
          <a:xfrm>
            <a:off x="1026941" y="1761737"/>
            <a:ext cx="618699" cy="548640"/>
          </a:xfrm>
          <a:prstGeom prst="roundRect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ontserrat Black" panose="00000A00000000000000" pitchFamily="50" charset="0"/>
                <a:ea typeface="江城圆体 300W" panose="020B0300000000000000" pitchFamily="34" charset="-122"/>
                <a:cs typeface="优设标题黑" panose="00000500000000000000" pitchFamily="2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Montserrat Black" panose="00000A00000000000000" pitchFamily="50" charset="0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871345" y="1704975"/>
            <a:ext cx="9471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搭建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Hadoop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和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Spark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集群并进行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环境配置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</p:txBody>
      </p:sp>
      <p:grpSp>
        <p:nvGrpSpPr>
          <p:cNvPr id="27" name="组合 26"/>
          <p:cNvGrpSpPr/>
          <p:nvPr>
            <p:custDataLst>
              <p:tags r:id="rId7"/>
            </p:custDataLst>
          </p:nvPr>
        </p:nvGrpSpPr>
        <p:grpSpPr>
          <a:xfrm>
            <a:off x="1721357" y="3559231"/>
            <a:ext cx="6496787" cy="78580"/>
            <a:chOff x="1425988" y="3358673"/>
            <a:chExt cx="8826445" cy="106758"/>
          </a:xfrm>
        </p:grpSpPr>
        <p:cxnSp>
          <p:nvCxnSpPr>
            <p:cNvPr id="28" name="直接连接符 27"/>
            <p:cNvCxnSpPr/>
            <p:nvPr>
              <p:custDataLst>
                <p:tags r:id="rId8"/>
              </p:custDataLst>
            </p:nvPr>
          </p:nvCxnSpPr>
          <p:spPr>
            <a:xfrm flipH="1">
              <a:off x="1469984" y="3403607"/>
              <a:ext cx="8782449" cy="83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>
              <p:custDataLst>
                <p:tags r:id="rId9"/>
              </p:custDataLst>
            </p:nvPr>
          </p:nvSpPr>
          <p:spPr>
            <a:xfrm>
              <a:off x="1425988" y="3358673"/>
              <a:ext cx="106758" cy="1067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优设标题黑" panose="00000500000000000000" pitchFamily="2" charset="-122"/>
              </a:endParaRPr>
            </a:p>
          </p:txBody>
        </p:sp>
      </p:grpSp>
      <p:sp>
        <p:nvSpPr>
          <p:cNvPr id="30" name="矩形: 圆角 29"/>
          <p:cNvSpPr/>
          <p:nvPr>
            <p:custDataLst>
              <p:tags r:id="rId10"/>
            </p:custDataLst>
          </p:nvPr>
        </p:nvSpPr>
        <p:spPr>
          <a:xfrm>
            <a:off x="1026941" y="2873430"/>
            <a:ext cx="618699" cy="548640"/>
          </a:xfrm>
          <a:prstGeom prst="roundRect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ontserrat Black" panose="00000A00000000000000" pitchFamily="50" charset="0"/>
                <a:ea typeface="江城圆体 300W" panose="020B0300000000000000" pitchFamily="34" charset="-122"/>
                <a:cs typeface="优设标题黑" panose="0000050000000000000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Montserrat Black" panose="00000A00000000000000" pitchFamily="50" charset="0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1"/>
            </p:custDataLst>
          </p:nvPr>
        </p:nvSpPr>
        <p:spPr>
          <a:xfrm>
            <a:off x="1871560" y="2816747"/>
            <a:ext cx="61112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数据采集存储与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预处理</a:t>
            </a:r>
            <a:endParaRPr lang="zh-CN" alt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</p:txBody>
      </p:sp>
      <p:grpSp>
        <p:nvGrpSpPr>
          <p:cNvPr id="32" name="组合 31"/>
          <p:cNvGrpSpPr/>
          <p:nvPr>
            <p:custDataLst>
              <p:tags r:id="rId12"/>
            </p:custDataLst>
          </p:nvPr>
        </p:nvGrpSpPr>
        <p:grpSpPr>
          <a:xfrm>
            <a:off x="1721357" y="4670924"/>
            <a:ext cx="6496787" cy="78580"/>
            <a:chOff x="1425988" y="3358673"/>
            <a:chExt cx="8826445" cy="106758"/>
          </a:xfrm>
        </p:grpSpPr>
        <p:cxnSp>
          <p:nvCxnSpPr>
            <p:cNvPr id="33" name="直接连接符 32"/>
            <p:cNvCxnSpPr/>
            <p:nvPr>
              <p:custDataLst>
                <p:tags r:id="rId13"/>
              </p:custDataLst>
            </p:nvPr>
          </p:nvCxnSpPr>
          <p:spPr>
            <a:xfrm flipH="1">
              <a:off x="1469984" y="3403607"/>
              <a:ext cx="8782449" cy="83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>
              <p:custDataLst>
                <p:tags r:id="rId14"/>
              </p:custDataLst>
            </p:nvPr>
          </p:nvSpPr>
          <p:spPr>
            <a:xfrm>
              <a:off x="1425988" y="3358673"/>
              <a:ext cx="106758" cy="1067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优设标题黑" panose="00000500000000000000" pitchFamily="2" charset="-122"/>
              </a:endParaRPr>
            </a:p>
          </p:txBody>
        </p:sp>
      </p:grpSp>
      <p:sp>
        <p:nvSpPr>
          <p:cNvPr id="35" name="矩形: 圆角 34"/>
          <p:cNvSpPr/>
          <p:nvPr>
            <p:custDataLst>
              <p:tags r:id="rId15"/>
            </p:custDataLst>
          </p:nvPr>
        </p:nvSpPr>
        <p:spPr>
          <a:xfrm>
            <a:off x="1026941" y="3985123"/>
            <a:ext cx="618699" cy="548640"/>
          </a:xfrm>
          <a:prstGeom prst="roundRect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ontserrat Black" panose="00000A00000000000000" pitchFamily="50" charset="0"/>
                <a:ea typeface="江城圆体 300W" panose="020B0300000000000000" pitchFamily="34" charset="-122"/>
                <a:cs typeface="优设标题黑" panose="00000500000000000000" pitchFamily="2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Montserrat Black" panose="00000A00000000000000" pitchFamily="50" charset="0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6"/>
            </p:custDataLst>
          </p:nvPr>
        </p:nvSpPr>
        <p:spPr>
          <a:xfrm>
            <a:off x="1871560" y="3928440"/>
            <a:ext cx="61112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数据深度分析与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可视化</a:t>
            </a:r>
            <a:endParaRPr lang="zh-CN" alt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</p:txBody>
      </p:sp>
      <p:grpSp>
        <p:nvGrpSpPr>
          <p:cNvPr id="37" name="组合 36"/>
          <p:cNvGrpSpPr/>
          <p:nvPr>
            <p:custDataLst>
              <p:tags r:id="rId17"/>
            </p:custDataLst>
          </p:nvPr>
        </p:nvGrpSpPr>
        <p:grpSpPr>
          <a:xfrm>
            <a:off x="1721357" y="5782617"/>
            <a:ext cx="6496787" cy="78580"/>
            <a:chOff x="1425988" y="3358673"/>
            <a:chExt cx="8826445" cy="106758"/>
          </a:xfrm>
        </p:grpSpPr>
        <p:cxnSp>
          <p:nvCxnSpPr>
            <p:cNvPr id="38" name="直接连接符 37"/>
            <p:cNvCxnSpPr/>
            <p:nvPr>
              <p:custDataLst>
                <p:tags r:id="rId18"/>
              </p:custDataLst>
            </p:nvPr>
          </p:nvCxnSpPr>
          <p:spPr>
            <a:xfrm flipH="1">
              <a:off x="1469984" y="3403607"/>
              <a:ext cx="8782449" cy="83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>
              <p:custDataLst>
                <p:tags r:id="rId19"/>
              </p:custDataLst>
            </p:nvPr>
          </p:nvSpPr>
          <p:spPr>
            <a:xfrm>
              <a:off x="1425988" y="3358673"/>
              <a:ext cx="106758" cy="1067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优设标题黑" panose="00000500000000000000" pitchFamily="2" charset="-122"/>
              </a:endParaRPr>
            </a:p>
          </p:txBody>
        </p:sp>
      </p:grpSp>
      <p:sp>
        <p:nvSpPr>
          <p:cNvPr id="40" name="矩形: 圆角 39"/>
          <p:cNvSpPr/>
          <p:nvPr>
            <p:custDataLst>
              <p:tags r:id="rId20"/>
            </p:custDataLst>
          </p:nvPr>
        </p:nvSpPr>
        <p:spPr>
          <a:xfrm>
            <a:off x="1026941" y="5096816"/>
            <a:ext cx="618699" cy="548640"/>
          </a:xfrm>
          <a:prstGeom prst="roundRect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ontserrat Black" panose="00000A00000000000000" pitchFamily="50" charset="0"/>
                <a:ea typeface="江城圆体 300W" panose="020B0300000000000000" pitchFamily="34" charset="-122"/>
                <a:cs typeface="优设标题黑" panose="00000500000000000000" pitchFamily="2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Montserrat Black" panose="00000A00000000000000" pitchFamily="50" charset="0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21"/>
            </p:custDataLst>
          </p:nvPr>
        </p:nvSpPr>
        <p:spPr>
          <a:xfrm>
            <a:off x="1871560" y="5040133"/>
            <a:ext cx="61112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数据分析结果与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总结</a:t>
            </a:r>
            <a:endParaRPr lang="zh-CN" alt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1" tooltip="hadoop搭建教程" action="ppaction://hlinkfile"/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优设标题黑" panose="00000500000000000000" pitchFamily="2" charset="-122"/>
                <a:hlinkClick r:id="rId2" action="ppaction://hlinkfile"/>
              </a:rPr>
              <a:t>[金山文档] Hadoop集群搭建教程.docx</a:t>
            </a:r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搭建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Hadoop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集群并进行环境配置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7336789" y="26129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1" action="ppaction://hlinksldjump"/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搭建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Spark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集群并进行环境配置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7336789" y="26129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grpSp>
        <p:nvGrpSpPr>
          <p:cNvPr id="3" name="组合 2" descr="7b0a202020202274657874626f78223a2022220a7d0a"/>
          <p:cNvGrpSpPr/>
          <p:nvPr/>
        </p:nvGrpSpPr>
        <p:grpSpPr>
          <a:xfrm>
            <a:off x="467067" y="693420"/>
            <a:ext cx="11580788" cy="5723255"/>
            <a:chOff x="5898" y="3651"/>
            <a:chExt cx="7423" cy="3501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98" y="3651"/>
              <a:ext cx="7423" cy="3501"/>
              <a:chOff x="3745737" y="2318369"/>
              <a:chExt cx="4713367" cy="2222831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45737" y="2479904"/>
                <a:ext cx="4659913" cy="1964900"/>
                <a:chOff x="3745737" y="2479904"/>
                <a:chExt cx="4659913" cy="1964900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45856" y="2479904"/>
                  <a:ext cx="4659794" cy="1964900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92167" y="2318369"/>
                <a:ext cx="289199" cy="466368"/>
                <a:chOff x="3792167" y="2318369"/>
                <a:chExt cx="289199" cy="466368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92167" y="2318369"/>
                  <a:ext cx="289199" cy="466368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>
              <a:off x="6290" y="4037"/>
              <a:ext cx="6720" cy="267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Apache Spark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是一个用于快速、通用、大规模数据处理的开源项目。它类似于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Hadoop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MapReduce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，但对于批处理执行来讲速度更快、更高效。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Apache Spark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可以部署在大量廉价的硬件设备上，以创建大数据并行计算集群。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Apache Spark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作为一个用于大数据处理的内存并行计算框架，利用内存缓存和优化执行来获得更高的性能，并且支持以任何格式读取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/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写入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Hadoop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数据，同时保证了高容错性和可扩展性。现在，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Apache Spark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已经成为一个统一的大数据处理平台，拥有一个快速的统一分析引擎，可用于大数据的批处理、实时流处理、机器学习和图计算。自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2010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年首次发布以来，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Apache Spark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已经成为最活跃的大数据开源项目之一。如今，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Apache Spark 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实际上已经是大数据处理、数据科学、机器学习和数据分析工作负载的统一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引擎。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1" action="ppaction://hlinksldjump"/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优设标题黑" panose="00000500000000000000" pitchFamily="2" charset="-122"/>
                <a:hlinkClick r:id="rId2" action="ppaction://hlinkfile"/>
              </a:rPr>
              <a:t>[金山文档] Spark集群搭建教程.docx</a:t>
            </a:r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搭建</a:t>
            </a:r>
            <a:r>
              <a:rPr lang="en-US" altLang="zh-CN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Spark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集群并进行环境配置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7336789" y="26129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粗圆简" panose="02010600000101010101" charset="-122"/>
              <a:ea typeface="汉仪粗圆简" panose="02010600000101010101" charset="-122"/>
              <a:cs typeface="优设标题黑" panose="00000500000000000000" pitchFamily="2" charset="-122"/>
              <a:sym typeface="汉仪粗圆简" panose="02010600000101010101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数据采集存储与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预处理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5060949" y="27145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1863" y="2622233"/>
            <a:ext cx="8255319" cy="397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组合 7" descr="7b0a202020202274657874626f78223a2022220a7d0a"/>
          <p:cNvGrpSpPr/>
          <p:nvPr/>
        </p:nvGrpSpPr>
        <p:grpSpPr>
          <a:xfrm>
            <a:off x="5706110" y="184785"/>
            <a:ext cx="4856480" cy="2437765"/>
            <a:chOff x="5868" y="3651"/>
            <a:chExt cx="7463" cy="3501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9" name="文本框 8"/>
            <p:cNvSpPr txBox="1"/>
            <p:nvPr/>
          </p:nvSpPr>
          <p:spPr>
            <a:xfrm>
              <a:off x="6278" y="4215"/>
              <a:ext cx="6676" cy="293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lang="en-US" altLang="en-US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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在八爪鱼软件上设置好需要提取的信息后，启动采集并导出数据为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data1.csv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格式如图所示（下图为数据集中的部分信息示例）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4295" y="0"/>
            <a:ext cx="12192000" cy="6857999"/>
          </a:xfrm>
          <a:prstGeom prst="rect">
            <a:avLst/>
          </a:prstGeom>
          <a:solidFill>
            <a:srgbClr val="1B2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优设标题黑" panose="00000500000000000000" pitchFamily="2" charset="-122"/>
            </a:endParaRPr>
          </a:p>
        </p:txBody>
      </p:sp>
      <p:sp>
        <p:nvSpPr>
          <p:cNvPr id="14" name="@这不是阿燊"/>
          <p:cNvSpPr>
            <a:spLocks noEditPoints="1"/>
          </p:cNvSpPr>
          <p:nvPr/>
        </p:nvSpPr>
        <p:spPr bwMode="auto">
          <a:xfrm>
            <a:off x="10691986" y="576906"/>
            <a:ext cx="96784" cy="119481"/>
          </a:xfrm>
          <a:custGeom>
            <a:avLst/>
            <a:gdLst>
              <a:gd name="T0" fmla="*/ 120 w 349"/>
              <a:gd name="T1" fmla="*/ 0 h 431"/>
              <a:gd name="T2" fmla="*/ 117 w 349"/>
              <a:gd name="T3" fmla="*/ 3 h 431"/>
              <a:gd name="T4" fmla="*/ 2 w 349"/>
              <a:gd name="T5" fmla="*/ 117 h 431"/>
              <a:gd name="T6" fmla="*/ 0 w 349"/>
              <a:gd name="T7" fmla="*/ 120 h 431"/>
              <a:gd name="T8" fmla="*/ 0 w 349"/>
              <a:gd name="T9" fmla="*/ 431 h 431"/>
              <a:gd name="T10" fmla="*/ 349 w 349"/>
              <a:gd name="T11" fmla="*/ 431 h 431"/>
              <a:gd name="T12" fmla="*/ 349 w 349"/>
              <a:gd name="T13" fmla="*/ 0 h 431"/>
              <a:gd name="T14" fmla="*/ 120 w 349"/>
              <a:gd name="T15" fmla="*/ 0 h 431"/>
              <a:gd name="T16" fmla="*/ 114 w 349"/>
              <a:gd name="T17" fmla="*/ 37 h 431"/>
              <a:gd name="T18" fmla="*/ 114 w 349"/>
              <a:gd name="T19" fmla="*/ 114 h 431"/>
              <a:gd name="T20" fmla="*/ 37 w 349"/>
              <a:gd name="T21" fmla="*/ 114 h 431"/>
              <a:gd name="T22" fmla="*/ 114 w 349"/>
              <a:gd name="T23" fmla="*/ 37 h 431"/>
              <a:gd name="T24" fmla="*/ 328 w 349"/>
              <a:gd name="T25" fmla="*/ 410 h 431"/>
              <a:gd name="T26" fmla="*/ 20 w 349"/>
              <a:gd name="T27" fmla="*/ 410 h 431"/>
              <a:gd name="T28" fmla="*/ 20 w 349"/>
              <a:gd name="T29" fmla="*/ 136 h 431"/>
              <a:gd name="T30" fmla="*/ 135 w 349"/>
              <a:gd name="T31" fmla="*/ 136 h 431"/>
              <a:gd name="T32" fmla="*/ 135 w 349"/>
              <a:gd name="T33" fmla="*/ 22 h 431"/>
              <a:gd name="T34" fmla="*/ 328 w 349"/>
              <a:gd name="T35" fmla="*/ 22 h 431"/>
              <a:gd name="T36" fmla="*/ 328 w 349"/>
              <a:gd name="T37" fmla="*/ 410 h 431"/>
              <a:gd name="T38" fmla="*/ 75 w 349"/>
              <a:gd name="T39" fmla="*/ 317 h 431"/>
              <a:gd name="T40" fmla="*/ 145 w 349"/>
              <a:gd name="T41" fmla="*/ 249 h 431"/>
              <a:gd name="T42" fmla="*/ 187 w 349"/>
              <a:gd name="T43" fmla="*/ 290 h 431"/>
              <a:gd name="T44" fmla="*/ 300 w 349"/>
              <a:gd name="T45" fmla="*/ 178 h 431"/>
              <a:gd name="T46" fmla="*/ 285 w 349"/>
              <a:gd name="T47" fmla="*/ 163 h 431"/>
              <a:gd name="T48" fmla="*/ 187 w 349"/>
              <a:gd name="T49" fmla="*/ 259 h 431"/>
              <a:gd name="T50" fmla="*/ 152 w 349"/>
              <a:gd name="T51" fmla="*/ 225 h 431"/>
              <a:gd name="T52" fmla="*/ 145 w 349"/>
              <a:gd name="T53" fmla="*/ 218 h 431"/>
              <a:gd name="T54" fmla="*/ 138 w 349"/>
              <a:gd name="T55" fmla="*/ 225 h 431"/>
              <a:gd name="T56" fmla="*/ 60 w 349"/>
              <a:gd name="T57" fmla="*/ 302 h 431"/>
              <a:gd name="T58" fmla="*/ 75 w 349"/>
              <a:gd name="T59" fmla="*/ 3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9" h="431">
                <a:moveTo>
                  <a:pt x="120" y="0"/>
                </a:moveTo>
                <a:lnTo>
                  <a:pt x="117" y="3"/>
                </a:lnTo>
                <a:lnTo>
                  <a:pt x="2" y="117"/>
                </a:lnTo>
                <a:lnTo>
                  <a:pt x="0" y="120"/>
                </a:lnTo>
                <a:lnTo>
                  <a:pt x="0" y="431"/>
                </a:lnTo>
                <a:lnTo>
                  <a:pt x="349" y="431"/>
                </a:lnTo>
                <a:lnTo>
                  <a:pt x="349" y="0"/>
                </a:lnTo>
                <a:lnTo>
                  <a:pt x="120" y="0"/>
                </a:lnTo>
                <a:close/>
                <a:moveTo>
                  <a:pt x="114" y="37"/>
                </a:moveTo>
                <a:lnTo>
                  <a:pt x="114" y="114"/>
                </a:lnTo>
                <a:lnTo>
                  <a:pt x="37" y="114"/>
                </a:lnTo>
                <a:lnTo>
                  <a:pt x="114" y="37"/>
                </a:lnTo>
                <a:close/>
                <a:moveTo>
                  <a:pt x="328" y="410"/>
                </a:moveTo>
                <a:lnTo>
                  <a:pt x="20" y="410"/>
                </a:lnTo>
                <a:lnTo>
                  <a:pt x="20" y="136"/>
                </a:lnTo>
                <a:lnTo>
                  <a:pt x="135" y="136"/>
                </a:lnTo>
                <a:lnTo>
                  <a:pt x="135" y="22"/>
                </a:lnTo>
                <a:lnTo>
                  <a:pt x="328" y="22"/>
                </a:lnTo>
                <a:lnTo>
                  <a:pt x="328" y="410"/>
                </a:lnTo>
                <a:close/>
                <a:moveTo>
                  <a:pt x="75" y="317"/>
                </a:moveTo>
                <a:lnTo>
                  <a:pt x="145" y="249"/>
                </a:lnTo>
                <a:lnTo>
                  <a:pt x="187" y="290"/>
                </a:lnTo>
                <a:lnTo>
                  <a:pt x="300" y="178"/>
                </a:lnTo>
                <a:lnTo>
                  <a:pt x="285" y="163"/>
                </a:lnTo>
                <a:lnTo>
                  <a:pt x="187" y="259"/>
                </a:lnTo>
                <a:lnTo>
                  <a:pt x="152" y="225"/>
                </a:lnTo>
                <a:lnTo>
                  <a:pt x="145" y="218"/>
                </a:lnTo>
                <a:lnTo>
                  <a:pt x="138" y="225"/>
                </a:lnTo>
                <a:lnTo>
                  <a:pt x="60" y="302"/>
                </a:lnTo>
                <a:lnTo>
                  <a:pt x="75" y="317"/>
                </a:ln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 dirty="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5" name="@这不是阿燊"/>
          <p:cNvSpPr>
            <a:spLocks noEditPoints="1"/>
          </p:cNvSpPr>
          <p:nvPr/>
        </p:nvSpPr>
        <p:spPr bwMode="auto">
          <a:xfrm>
            <a:off x="11005999" y="568558"/>
            <a:ext cx="136572" cy="140074"/>
          </a:xfrm>
          <a:custGeom>
            <a:avLst/>
            <a:gdLst>
              <a:gd name="T0" fmla="*/ 116 w 232"/>
              <a:gd name="T1" fmla="*/ 88 h 239"/>
              <a:gd name="T2" fmla="*/ 84 w 232"/>
              <a:gd name="T3" fmla="*/ 119 h 239"/>
              <a:gd name="T4" fmla="*/ 116 w 232"/>
              <a:gd name="T5" fmla="*/ 151 h 239"/>
              <a:gd name="T6" fmla="*/ 148 w 232"/>
              <a:gd name="T7" fmla="*/ 119 h 239"/>
              <a:gd name="T8" fmla="*/ 116 w 232"/>
              <a:gd name="T9" fmla="*/ 88 h 239"/>
              <a:gd name="T10" fmla="*/ 49 w 232"/>
              <a:gd name="T11" fmla="*/ 197 h 239"/>
              <a:gd name="T12" fmla="*/ 44 w 232"/>
              <a:gd name="T13" fmla="*/ 191 h 239"/>
              <a:gd name="T14" fmla="*/ 14 w 232"/>
              <a:gd name="T15" fmla="*/ 119 h 239"/>
              <a:gd name="T16" fmla="*/ 93 w 232"/>
              <a:gd name="T17" fmla="*/ 20 h 239"/>
              <a:gd name="T18" fmla="*/ 90 w 232"/>
              <a:gd name="T19" fmla="*/ 7 h 239"/>
              <a:gd name="T20" fmla="*/ 0 w 232"/>
              <a:gd name="T21" fmla="*/ 119 h 239"/>
              <a:gd name="T22" fmla="*/ 34 w 232"/>
              <a:gd name="T23" fmla="*/ 201 h 239"/>
              <a:gd name="T24" fmla="*/ 44 w 232"/>
              <a:gd name="T25" fmla="*/ 210 h 239"/>
              <a:gd name="T26" fmla="*/ 34 w 232"/>
              <a:gd name="T27" fmla="*/ 239 h 239"/>
              <a:gd name="T28" fmla="*/ 116 w 232"/>
              <a:gd name="T29" fmla="*/ 228 h 239"/>
              <a:gd name="T30" fmla="*/ 60 w 232"/>
              <a:gd name="T31" fmla="*/ 167 h 239"/>
              <a:gd name="T32" fmla="*/ 49 w 232"/>
              <a:gd name="T33" fmla="*/ 197 h 239"/>
              <a:gd name="T34" fmla="*/ 188 w 232"/>
              <a:gd name="T35" fmla="*/ 29 h 239"/>
              <a:gd name="T36" fmla="*/ 198 w 232"/>
              <a:gd name="T37" fmla="*/ 0 h 239"/>
              <a:gd name="T38" fmla="*/ 116 w 232"/>
              <a:gd name="T39" fmla="*/ 10 h 239"/>
              <a:gd name="T40" fmla="*/ 172 w 232"/>
              <a:gd name="T41" fmla="*/ 72 h 239"/>
              <a:gd name="T42" fmla="*/ 183 w 232"/>
              <a:gd name="T43" fmla="*/ 42 h 239"/>
              <a:gd name="T44" fmla="*/ 218 w 232"/>
              <a:gd name="T45" fmla="*/ 119 h 239"/>
              <a:gd name="T46" fmla="*/ 188 w 232"/>
              <a:gd name="T47" fmla="*/ 191 h 239"/>
              <a:gd name="T48" fmla="*/ 139 w 232"/>
              <a:gd name="T49" fmla="*/ 219 h 239"/>
              <a:gd name="T50" fmla="*/ 142 w 232"/>
              <a:gd name="T51" fmla="*/ 232 h 239"/>
              <a:gd name="T52" fmla="*/ 198 w 232"/>
              <a:gd name="T53" fmla="*/ 201 h 239"/>
              <a:gd name="T54" fmla="*/ 232 w 232"/>
              <a:gd name="T55" fmla="*/ 119 h 239"/>
              <a:gd name="T56" fmla="*/ 188 w 232"/>
              <a:gd name="T57" fmla="*/ 2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239">
                <a:moveTo>
                  <a:pt x="116" y="88"/>
                </a:moveTo>
                <a:cubicBezTo>
                  <a:pt x="98" y="88"/>
                  <a:pt x="84" y="102"/>
                  <a:pt x="84" y="119"/>
                </a:cubicBezTo>
                <a:cubicBezTo>
                  <a:pt x="84" y="137"/>
                  <a:pt x="98" y="151"/>
                  <a:pt x="116" y="151"/>
                </a:cubicBezTo>
                <a:cubicBezTo>
                  <a:pt x="134" y="151"/>
                  <a:pt x="148" y="137"/>
                  <a:pt x="148" y="119"/>
                </a:cubicBezTo>
                <a:cubicBezTo>
                  <a:pt x="148" y="102"/>
                  <a:pt x="134" y="88"/>
                  <a:pt x="116" y="88"/>
                </a:cubicBezTo>
                <a:close/>
                <a:moveTo>
                  <a:pt x="49" y="197"/>
                </a:moveTo>
                <a:cubicBezTo>
                  <a:pt x="47" y="195"/>
                  <a:pt x="46" y="193"/>
                  <a:pt x="44" y="191"/>
                </a:cubicBezTo>
                <a:cubicBezTo>
                  <a:pt x="25" y="172"/>
                  <a:pt x="14" y="147"/>
                  <a:pt x="14" y="119"/>
                </a:cubicBezTo>
                <a:cubicBezTo>
                  <a:pt x="14" y="71"/>
                  <a:pt x="48" y="30"/>
                  <a:pt x="93" y="20"/>
                </a:cubicBezTo>
                <a:cubicBezTo>
                  <a:pt x="90" y="7"/>
                  <a:pt x="90" y="7"/>
                  <a:pt x="90" y="7"/>
                </a:cubicBezTo>
                <a:cubicBezTo>
                  <a:pt x="39" y="19"/>
                  <a:pt x="0" y="65"/>
                  <a:pt x="0" y="119"/>
                </a:cubicBezTo>
                <a:cubicBezTo>
                  <a:pt x="0" y="150"/>
                  <a:pt x="12" y="179"/>
                  <a:pt x="34" y="201"/>
                </a:cubicBezTo>
                <a:cubicBezTo>
                  <a:pt x="37" y="204"/>
                  <a:pt x="41" y="207"/>
                  <a:pt x="44" y="210"/>
                </a:cubicBezTo>
                <a:cubicBezTo>
                  <a:pt x="34" y="239"/>
                  <a:pt x="34" y="239"/>
                  <a:pt x="34" y="239"/>
                </a:cubicBezTo>
                <a:cubicBezTo>
                  <a:pt x="116" y="228"/>
                  <a:pt x="116" y="228"/>
                  <a:pt x="116" y="228"/>
                </a:cubicBezTo>
                <a:cubicBezTo>
                  <a:pt x="60" y="167"/>
                  <a:pt x="60" y="167"/>
                  <a:pt x="60" y="167"/>
                </a:cubicBezTo>
                <a:lnTo>
                  <a:pt x="49" y="197"/>
                </a:lnTo>
                <a:close/>
                <a:moveTo>
                  <a:pt x="188" y="29"/>
                </a:moveTo>
                <a:cubicBezTo>
                  <a:pt x="198" y="0"/>
                  <a:pt x="198" y="0"/>
                  <a:pt x="198" y="0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172" y="72"/>
                  <a:pt x="172" y="72"/>
                  <a:pt x="172" y="72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4" y="61"/>
                  <a:pt x="218" y="89"/>
                  <a:pt x="218" y="119"/>
                </a:cubicBezTo>
                <a:cubicBezTo>
                  <a:pt x="218" y="147"/>
                  <a:pt x="207" y="172"/>
                  <a:pt x="188" y="191"/>
                </a:cubicBezTo>
                <a:cubicBezTo>
                  <a:pt x="174" y="205"/>
                  <a:pt x="157" y="214"/>
                  <a:pt x="139" y="219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63" y="227"/>
                  <a:pt x="182" y="217"/>
                  <a:pt x="198" y="201"/>
                </a:cubicBezTo>
                <a:cubicBezTo>
                  <a:pt x="220" y="179"/>
                  <a:pt x="232" y="150"/>
                  <a:pt x="232" y="119"/>
                </a:cubicBezTo>
                <a:cubicBezTo>
                  <a:pt x="232" y="83"/>
                  <a:pt x="214" y="50"/>
                  <a:pt x="188" y="29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6" name="@这不是阿燊"/>
          <p:cNvSpPr>
            <a:spLocks noEditPoints="1"/>
          </p:cNvSpPr>
          <p:nvPr/>
        </p:nvSpPr>
        <p:spPr bwMode="auto">
          <a:xfrm>
            <a:off x="11304110" y="561949"/>
            <a:ext cx="176824" cy="158068"/>
          </a:xfrm>
          <a:custGeom>
            <a:avLst/>
            <a:gdLst>
              <a:gd name="T0" fmla="*/ 242 w 364"/>
              <a:gd name="T1" fmla="*/ 177 h 326"/>
              <a:gd name="T2" fmla="*/ 202 w 364"/>
              <a:gd name="T3" fmla="*/ 142 h 326"/>
              <a:gd name="T4" fmla="*/ 188 w 364"/>
              <a:gd name="T5" fmla="*/ 100 h 326"/>
              <a:gd name="T6" fmla="*/ 135 w 364"/>
              <a:gd name="T7" fmla="*/ 104 h 326"/>
              <a:gd name="T8" fmla="*/ 95 w 364"/>
              <a:gd name="T9" fmla="*/ 84 h 326"/>
              <a:gd name="T10" fmla="*/ 60 w 364"/>
              <a:gd name="T11" fmla="*/ 124 h 326"/>
              <a:gd name="T12" fmla="*/ 18 w 364"/>
              <a:gd name="T13" fmla="*/ 138 h 326"/>
              <a:gd name="T14" fmla="*/ 22 w 364"/>
              <a:gd name="T15" fmla="*/ 191 h 326"/>
              <a:gd name="T16" fmla="*/ 2 w 364"/>
              <a:gd name="T17" fmla="*/ 231 h 326"/>
              <a:gd name="T18" fmla="*/ 42 w 364"/>
              <a:gd name="T19" fmla="*/ 266 h 326"/>
              <a:gd name="T20" fmla="*/ 56 w 364"/>
              <a:gd name="T21" fmla="*/ 308 h 326"/>
              <a:gd name="T22" fmla="*/ 109 w 364"/>
              <a:gd name="T23" fmla="*/ 304 h 326"/>
              <a:gd name="T24" fmla="*/ 149 w 364"/>
              <a:gd name="T25" fmla="*/ 324 h 326"/>
              <a:gd name="T26" fmla="*/ 184 w 364"/>
              <a:gd name="T27" fmla="*/ 283 h 326"/>
              <a:gd name="T28" fmla="*/ 226 w 364"/>
              <a:gd name="T29" fmla="*/ 270 h 326"/>
              <a:gd name="T30" fmla="*/ 222 w 364"/>
              <a:gd name="T31" fmla="*/ 216 h 326"/>
              <a:gd name="T32" fmla="*/ 127 w 364"/>
              <a:gd name="T33" fmla="*/ 280 h 326"/>
              <a:gd name="T34" fmla="*/ 117 w 364"/>
              <a:gd name="T35" fmla="*/ 127 h 326"/>
              <a:gd name="T36" fmla="*/ 127 w 364"/>
              <a:gd name="T37" fmla="*/ 280 h 326"/>
              <a:gd name="T38" fmla="*/ 364 w 364"/>
              <a:gd name="T39" fmla="*/ 90 h 326"/>
              <a:gd name="T40" fmla="*/ 348 w 364"/>
              <a:gd name="T41" fmla="*/ 66 h 326"/>
              <a:gd name="T42" fmla="*/ 345 w 364"/>
              <a:gd name="T43" fmla="*/ 29 h 326"/>
              <a:gd name="T44" fmla="*/ 316 w 364"/>
              <a:gd name="T45" fmla="*/ 24 h 326"/>
              <a:gd name="T46" fmla="*/ 289 w 364"/>
              <a:gd name="T47" fmla="*/ 0 h 326"/>
              <a:gd name="T48" fmla="*/ 264 w 364"/>
              <a:gd name="T49" fmla="*/ 16 h 326"/>
              <a:gd name="T50" fmla="*/ 228 w 364"/>
              <a:gd name="T51" fmla="*/ 19 h 326"/>
              <a:gd name="T52" fmla="*/ 222 w 364"/>
              <a:gd name="T53" fmla="*/ 48 h 326"/>
              <a:gd name="T54" fmla="*/ 198 w 364"/>
              <a:gd name="T55" fmla="*/ 75 h 326"/>
              <a:gd name="T56" fmla="*/ 215 w 364"/>
              <a:gd name="T57" fmla="*/ 100 h 326"/>
              <a:gd name="T58" fmla="*/ 217 w 364"/>
              <a:gd name="T59" fmla="*/ 136 h 326"/>
              <a:gd name="T60" fmla="*/ 247 w 364"/>
              <a:gd name="T61" fmla="*/ 142 h 326"/>
              <a:gd name="T62" fmla="*/ 274 w 364"/>
              <a:gd name="T63" fmla="*/ 166 h 326"/>
              <a:gd name="T64" fmla="*/ 299 w 364"/>
              <a:gd name="T65" fmla="*/ 149 h 326"/>
              <a:gd name="T66" fmla="*/ 335 w 364"/>
              <a:gd name="T67" fmla="*/ 147 h 326"/>
              <a:gd name="T68" fmla="*/ 340 w 364"/>
              <a:gd name="T69" fmla="*/ 117 h 326"/>
              <a:gd name="T70" fmla="*/ 285 w 364"/>
              <a:gd name="T71" fmla="*/ 135 h 326"/>
              <a:gd name="T72" fmla="*/ 278 w 364"/>
              <a:gd name="T73" fmla="*/ 31 h 326"/>
              <a:gd name="T74" fmla="*/ 285 w 364"/>
              <a:gd name="T75" fmla="*/ 13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" h="326">
                <a:moveTo>
                  <a:pt x="244" y="215"/>
                </a:moveTo>
                <a:cubicBezTo>
                  <a:pt x="242" y="177"/>
                  <a:pt x="242" y="177"/>
                  <a:pt x="242" y="177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6" y="165"/>
                  <a:pt x="210" y="153"/>
                  <a:pt x="202" y="142"/>
                </a:cubicBezTo>
                <a:cubicBezTo>
                  <a:pt x="216" y="125"/>
                  <a:pt x="216" y="125"/>
                  <a:pt x="216" y="125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73" y="117"/>
                  <a:pt x="173" y="117"/>
                  <a:pt x="173" y="117"/>
                </a:cubicBezTo>
                <a:cubicBezTo>
                  <a:pt x="161" y="110"/>
                  <a:pt x="148" y="106"/>
                  <a:pt x="135" y="10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95" y="84"/>
                  <a:pt x="95" y="84"/>
                  <a:pt x="95" y="84"/>
                </a:cubicBezTo>
                <a:cubicBezTo>
                  <a:pt x="97" y="106"/>
                  <a:pt x="97" y="106"/>
                  <a:pt x="97" y="106"/>
                </a:cubicBezTo>
                <a:cubicBezTo>
                  <a:pt x="83" y="110"/>
                  <a:pt x="71" y="116"/>
                  <a:pt x="60" y="12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8" y="164"/>
                  <a:pt x="24" y="177"/>
                  <a:pt x="22" y="191"/>
                </a:cubicBezTo>
                <a:cubicBezTo>
                  <a:pt x="0" y="193"/>
                  <a:pt x="0" y="193"/>
                  <a:pt x="0" y="193"/>
                </a:cubicBezTo>
                <a:cubicBezTo>
                  <a:pt x="2" y="231"/>
                  <a:pt x="2" y="231"/>
                  <a:pt x="2" y="231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28" y="243"/>
                  <a:pt x="34" y="255"/>
                  <a:pt x="42" y="266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56" y="308"/>
                  <a:pt x="56" y="308"/>
                  <a:pt x="56" y="308"/>
                </a:cubicBezTo>
                <a:cubicBezTo>
                  <a:pt x="71" y="291"/>
                  <a:pt x="71" y="291"/>
                  <a:pt x="71" y="291"/>
                </a:cubicBezTo>
                <a:cubicBezTo>
                  <a:pt x="83" y="297"/>
                  <a:pt x="96" y="302"/>
                  <a:pt x="109" y="304"/>
                </a:cubicBezTo>
                <a:cubicBezTo>
                  <a:pt x="111" y="326"/>
                  <a:pt x="111" y="326"/>
                  <a:pt x="111" y="326"/>
                </a:cubicBezTo>
                <a:cubicBezTo>
                  <a:pt x="149" y="324"/>
                  <a:pt x="149" y="324"/>
                  <a:pt x="149" y="324"/>
                </a:cubicBezTo>
                <a:cubicBezTo>
                  <a:pt x="147" y="301"/>
                  <a:pt x="147" y="301"/>
                  <a:pt x="147" y="301"/>
                </a:cubicBezTo>
                <a:cubicBezTo>
                  <a:pt x="161" y="298"/>
                  <a:pt x="173" y="292"/>
                  <a:pt x="184" y="283"/>
                </a:cubicBezTo>
                <a:cubicBezTo>
                  <a:pt x="201" y="298"/>
                  <a:pt x="201" y="298"/>
                  <a:pt x="201" y="298"/>
                </a:cubicBezTo>
                <a:cubicBezTo>
                  <a:pt x="226" y="270"/>
                  <a:pt x="226" y="270"/>
                  <a:pt x="226" y="270"/>
                </a:cubicBezTo>
                <a:cubicBezTo>
                  <a:pt x="209" y="255"/>
                  <a:pt x="209" y="255"/>
                  <a:pt x="209" y="255"/>
                </a:cubicBezTo>
                <a:cubicBezTo>
                  <a:pt x="216" y="243"/>
                  <a:pt x="220" y="230"/>
                  <a:pt x="222" y="216"/>
                </a:cubicBezTo>
                <a:lnTo>
                  <a:pt x="244" y="215"/>
                </a:lnTo>
                <a:close/>
                <a:moveTo>
                  <a:pt x="127" y="280"/>
                </a:moveTo>
                <a:cubicBezTo>
                  <a:pt x="85" y="283"/>
                  <a:pt x="48" y="251"/>
                  <a:pt x="45" y="209"/>
                </a:cubicBezTo>
                <a:cubicBezTo>
                  <a:pt x="43" y="167"/>
                  <a:pt x="75" y="130"/>
                  <a:pt x="117" y="127"/>
                </a:cubicBezTo>
                <a:cubicBezTo>
                  <a:pt x="159" y="124"/>
                  <a:pt x="196" y="157"/>
                  <a:pt x="199" y="199"/>
                </a:cubicBezTo>
                <a:cubicBezTo>
                  <a:pt x="201" y="241"/>
                  <a:pt x="169" y="278"/>
                  <a:pt x="127" y="280"/>
                </a:cubicBezTo>
                <a:close/>
                <a:moveTo>
                  <a:pt x="349" y="91"/>
                </a:moveTo>
                <a:cubicBezTo>
                  <a:pt x="364" y="90"/>
                  <a:pt x="364" y="90"/>
                  <a:pt x="364" y="90"/>
                </a:cubicBezTo>
                <a:cubicBezTo>
                  <a:pt x="363" y="65"/>
                  <a:pt x="363" y="65"/>
                  <a:pt x="363" y="65"/>
                </a:cubicBezTo>
                <a:cubicBezTo>
                  <a:pt x="348" y="66"/>
                  <a:pt x="348" y="66"/>
                  <a:pt x="348" y="66"/>
                </a:cubicBezTo>
                <a:cubicBezTo>
                  <a:pt x="345" y="56"/>
                  <a:pt x="341" y="48"/>
                  <a:pt x="335" y="41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16" y="24"/>
                  <a:pt x="316" y="24"/>
                  <a:pt x="316" y="24"/>
                </a:cubicBezTo>
                <a:cubicBezTo>
                  <a:pt x="308" y="19"/>
                  <a:pt x="299" y="16"/>
                  <a:pt x="290" y="15"/>
                </a:cubicBezTo>
                <a:cubicBezTo>
                  <a:pt x="289" y="0"/>
                  <a:pt x="289" y="0"/>
                  <a:pt x="289" y="0"/>
                </a:cubicBezTo>
                <a:cubicBezTo>
                  <a:pt x="263" y="1"/>
                  <a:pt x="263" y="1"/>
                  <a:pt x="263" y="1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55" y="19"/>
                  <a:pt x="247" y="23"/>
                  <a:pt x="239" y="29"/>
                </a:cubicBezTo>
                <a:cubicBezTo>
                  <a:pt x="228" y="19"/>
                  <a:pt x="228" y="19"/>
                  <a:pt x="228" y="19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222" y="48"/>
                  <a:pt x="222" y="48"/>
                  <a:pt x="222" y="48"/>
                </a:cubicBezTo>
                <a:cubicBezTo>
                  <a:pt x="218" y="56"/>
                  <a:pt x="215" y="65"/>
                  <a:pt x="213" y="74"/>
                </a:cubicBezTo>
                <a:cubicBezTo>
                  <a:pt x="198" y="75"/>
                  <a:pt x="198" y="75"/>
                  <a:pt x="198" y="75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218" y="109"/>
                  <a:pt x="222" y="117"/>
                  <a:pt x="227" y="125"/>
                </a:cubicBezTo>
                <a:cubicBezTo>
                  <a:pt x="217" y="136"/>
                  <a:pt x="217" y="136"/>
                  <a:pt x="217" y="136"/>
                </a:cubicBezTo>
                <a:cubicBezTo>
                  <a:pt x="237" y="153"/>
                  <a:pt x="237" y="153"/>
                  <a:pt x="237" y="153"/>
                </a:cubicBezTo>
                <a:cubicBezTo>
                  <a:pt x="247" y="142"/>
                  <a:pt x="247" y="142"/>
                  <a:pt x="247" y="142"/>
                </a:cubicBezTo>
                <a:cubicBezTo>
                  <a:pt x="255" y="146"/>
                  <a:pt x="263" y="149"/>
                  <a:pt x="273" y="151"/>
                </a:cubicBezTo>
                <a:cubicBezTo>
                  <a:pt x="274" y="166"/>
                  <a:pt x="274" y="166"/>
                  <a:pt x="274" y="166"/>
                </a:cubicBezTo>
                <a:cubicBezTo>
                  <a:pt x="300" y="164"/>
                  <a:pt x="300" y="164"/>
                  <a:pt x="300" y="164"/>
                </a:cubicBezTo>
                <a:cubicBezTo>
                  <a:pt x="299" y="149"/>
                  <a:pt x="299" y="149"/>
                  <a:pt x="299" y="149"/>
                </a:cubicBezTo>
                <a:cubicBezTo>
                  <a:pt x="308" y="147"/>
                  <a:pt x="316" y="142"/>
                  <a:pt x="323" y="137"/>
                </a:cubicBezTo>
                <a:cubicBezTo>
                  <a:pt x="335" y="147"/>
                  <a:pt x="335" y="147"/>
                  <a:pt x="335" y="147"/>
                </a:cubicBezTo>
                <a:cubicBezTo>
                  <a:pt x="352" y="127"/>
                  <a:pt x="352" y="127"/>
                  <a:pt x="352" y="127"/>
                </a:cubicBezTo>
                <a:cubicBezTo>
                  <a:pt x="340" y="117"/>
                  <a:pt x="340" y="117"/>
                  <a:pt x="340" y="117"/>
                </a:cubicBezTo>
                <a:cubicBezTo>
                  <a:pt x="345" y="110"/>
                  <a:pt x="348" y="101"/>
                  <a:pt x="349" y="91"/>
                </a:cubicBezTo>
                <a:close/>
                <a:moveTo>
                  <a:pt x="285" y="135"/>
                </a:moveTo>
                <a:cubicBezTo>
                  <a:pt x="256" y="137"/>
                  <a:pt x="231" y="115"/>
                  <a:pt x="229" y="86"/>
                </a:cubicBezTo>
                <a:cubicBezTo>
                  <a:pt x="227" y="57"/>
                  <a:pt x="249" y="32"/>
                  <a:pt x="278" y="31"/>
                </a:cubicBezTo>
                <a:cubicBezTo>
                  <a:pt x="307" y="29"/>
                  <a:pt x="332" y="51"/>
                  <a:pt x="333" y="79"/>
                </a:cubicBezTo>
                <a:cubicBezTo>
                  <a:pt x="335" y="108"/>
                  <a:pt x="313" y="133"/>
                  <a:pt x="285" y="135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prstClr val="black"/>
              </a:solidFill>
              <a:cs typeface="优设标题黑" panose="00000500000000000000" pitchFamily="2" charset="-122"/>
            </a:endParaRPr>
          </a:p>
        </p:txBody>
      </p:sp>
      <p:sp>
        <p:nvSpPr>
          <p:cNvPr id="17" name="@这不是阿燊"/>
          <p:cNvSpPr>
            <a:spLocks noChangeArrowheads="1"/>
          </p:cNvSpPr>
          <p:nvPr/>
        </p:nvSpPr>
        <p:spPr bwMode="auto">
          <a:xfrm>
            <a:off x="10328181" y="593906"/>
            <a:ext cx="161510" cy="98929"/>
          </a:xfrm>
          <a:custGeom>
            <a:avLst/>
            <a:gdLst>
              <a:gd name="T0" fmla="*/ 8699 w 978088"/>
              <a:gd name="T1" fmla="*/ 0 h 630163"/>
              <a:gd name="T2" fmla="*/ 14093 w 978088"/>
              <a:gd name="T3" fmla="*/ 3320 h 630163"/>
              <a:gd name="T4" fmla="*/ 16417 w 978088"/>
              <a:gd name="T5" fmla="*/ 2393 h 630163"/>
              <a:gd name="T6" fmla="*/ 19897 w 978088"/>
              <a:gd name="T7" fmla="*/ 5873 h 630163"/>
              <a:gd name="T8" fmla="*/ 19835 w 978088"/>
              <a:gd name="T9" fmla="*/ 6176 h 630163"/>
              <a:gd name="T10" fmla="*/ 22617 w 978088"/>
              <a:gd name="T11" fmla="*/ 10222 h 630163"/>
              <a:gd name="T12" fmla="*/ 18267 w 978088"/>
              <a:gd name="T13" fmla="*/ 14572 h 630163"/>
              <a:gd name="T14" fmla="*/ 4349 w 978088"/>
              <a:gd name="T15" fmla="*/ 14572 h 630163"/>
              <a:gd name="T16" fmla="*/ 0 w 978088"/>
              <a:gd name="T17" fmla="*/ 10222 h 630163"/>
              <a:gd name="T18" fmla="*/ 2624 w 978088"/>
              <a:gd name="T19" fmla="*/ 6236 h 630163"/>
              <a:gd name="T20" fmla="*/ 2610 w 978088"/>
              <a:gd name="T21" fmla="*/ 6089 h 630163"/>
              <a:gd name="T22" fmla="*/ 8699 w 978088"/>
              <a:gd name="T23" fmla="*/ 0 h 630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978088"/>
              <a:gd name="T37" fmla="*/ 0 h 630163"/>
              <a:gd name="T38" fmla="*/ 978088 w 978088"/>
              <a:gd name="T39" fmla="*/ 630163 h 63016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978088" h="630163">
                <a:moveTo>
                  <a:pt x="376188" y="0"/>
                </a:moveTo>
                <a:cubicBezTo>
                  <a:pt x="478336" y="0"/>
                  <a:pt x="566899" y="58161"/>
                  <a:pt x="609473" y="143596"/>
                </a:cubicBezTo>
                <a:cubicBezTo>
                  <a:pt x="635404" y="118352"/>
                  <a:pt x="670955" y="103500"/>
                  <a:pt x="709975" y="103500"/>
                </a:cubicBezTo>
                <a:cubicBezTo>
                  <a:pt x="793080" y="103500"/>
                  <a:pt x="860450" y="170870"/>
                  <a:pt x="860450" y="253975"/>
                </a:cubicBezTo>
                <a:lnTo>
                  <a:pt x="857805" y="267079"/>
                </a:lnTo>
                <a:cubicBezTo>
                  <a:pt x="928258" y="293890"/>
                  <a:pt x="978088" y="362161"/>
                  <a:pt x="978088" y="442069"/>
                </a:cubicBezTo>
                <a:cubicBezTo>
                  <a:pt x="978088" y="545950"/>
                  <a:pt x="893875" y="630163"/>
                  <a:pt x="789994" y="630163"/>
                </a:cubicBezTo>
                <a:lnTo>
                  <a:pt x="188094" y="630163"/>
                </a:lnTo>
                <a:cubicBezTo>
                  <a:pt x="84213" y="630163"/>
                  <a:pt x="0" y="545950"/>
                  <a:pt x="0" y="442069"/>
                </a:cubicBezTo>
                <a:cubicBezTo>
                  <a:pt x="0" y="364739"/>
                  <a:pt x="46666" y="298309"/>
                  <a:pt x="113497" y="269689"/>
                </a:cubicBezTo>
                <a:cubicBezTo>
                  <a:pt x="112881" y="267585"/>
                  <a:pt x="112856" y="265461"/>
                  <a:pt x="112856" y="263332"/>
                </a:cubicBezTo>
                <a:cubicBezTo>
                  <a:pt x="112856" y="117898"/>
                  <a:pt x="230754" y="0"/>
                  <a:pt x="376188" y="0"/>
                </a:cubicBezTo>
                <a:close/>
              </a:path>
            </a:pathLst>
          </a:custGeom>
          <a:solidFill>
            <a:srgbClr val="1B2049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优设标题黑" panose="00000500000000000000" pitchFamily="2" charset="-122"/>
              <a:ea typeface="江城圆体 300W" panose="020B0300000000000000" pitchFamily="34" charset="-122"/>
              <a:cs typeface="江城圆体 300W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@这不是阿燊"/>
          <p:cNvSpPr txBox="1"/>
          <p:nvPr/>
        </p:nvSpPr>
        <p:spPr>
          <a:xfrm>
            <a:off x="374015" y="209550"/>
            <a:ext cx="8072755" cy="1375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数据采集存储与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cs typeface="优设标题黑" panose="00000500000000000000" pitchFamily="2" charset="-122"/>
                <a:sym typeface="+mn-ea"/>
              </a:rPr>
              <a:t>预处理</a:t>
            </a:r>
            <a:endParaRPr lang="zh-CN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  <a:sym typeface="+mn-ea"/>
            </a:endParaRPr>
          </a:p>
          <a:p>
            <a:endParaRPr lang="zh-CN" altLang="en-US" sz="3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  <a:cs typeface="优设标题黑" panose="00000500000000000000" pitchFamily="2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5012054" y="261290"/>
            <a:ext cx="520861" cy="397551"/>
          </a:xfrm>
          <a:prstGeom prst="triangle">
            <a:avLst/>
          </a:prstGeom>
          <a:gradFill>
            <a:gsLst>
              <a:gs pos="0">
                <a:srgbClr val="0073D3"/>
              </a:gs>
              <a:gs pos="100000">
                <a:srgbClr val="00B0F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江城圆体 300W" panose="020B0300000000000000" pitchFamily="34" charset="-122"/>
              <a:ea typeface="江城圆体 300W" panose="020B0300000000000000" pitchFamily="34" charset="-122"/>
              <a:cs typeface="优设标题黑" panose="00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1115695"/>
            <a:ext cx="7069455" cy="922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" y="2831465"/>
            <a:ext cx="10182860" cy="3553460"/>
          </a:xfrm>
          <a:prstGeom prst="rect">
            <a:avLst/>
          </a:prstGeom>
        </p:spPr>
      </p:pic>
      <p:grpSp>
        <p:nvGrpSpPr>
          <p:cNvPr id="6" name="组合 5" descr="7b0a202020202274657874626f78223a2022220a7d0a"/>
          <p:cNvGrpSpPr/>
          <p:nvPr/>
        </p:nvGrpSpPr>
        <p:grpSpPr>
          <a:xfrm>
            <a:off x="8325940" y="116613"/>
            <a:ext cx="2777711" cy="3153197"/>
            <a:chOff x="5868" y="3670"/>
            <a:chExt cx="7453" cy="3482"/>
          </a:xfrm>
        </p:grpSpPr>
        <p:grpSp>
          <p:nvGrpSpPr>
            <p:cNvPr id="140" name="图形 138"/>
            <p:cNvGrpSpPr/>
            <p:nvPr/>
          </p:nvGrpSpPr>
          <p:grpSpPr>
            <a:xfrm>
              <a:off x="5868" y="3670"/>
              <a:ext cx="7453" cy="3482"/>
              <a:chOff x="3726166" y="2330390"/>
              <a:chExt cx="4732938" cy="2210810"/>
            </a:xfrm>
          </p:grpSpPr>
          <p:grpSp>
            <p:nvGrpSpPr>
              <p:cNvPr id="141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142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4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145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47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148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150" name="图形 138"/>
              <p:cNvGrpSpPr/>
              <p:nvPr/>
            </p:nvGrpSpPr>
            <p:grpSpPr>
              <a:xfrm>
                <a:off x="3726166" y="2330390"/>
                <a:ext cx="415557" cy="653420"/>
                <a:chOff x="3726166" y="2330390"/>
                <a:chExt cx="415557" cy="653420"/>
              </a:xfrm>
              <a:solidFill>
                <a:srgbClr val="007BD4"/>
              </a:solidFill>
            </p:grpSpPr>
            <p:sp>
              <p:nvSpPr>
                <p:cNvPr id="151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3726166" y="2330390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7" name="文本框 6"/>
            <p:cNvSpPr txBox="1"/>
            <p:nvPr/>
          </p:nvSpPr>
          <p:spPr>
            <a:xfrm>
              <a:off x="6353" y="4251"/>
              <a:ext cx="6824" cy="283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将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data1.csv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上传到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hdfs</a:t>
              </a:r>
              <a:endParaRPr lang="en-US" altLang="zh-CN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使用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pyspark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读取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hdfs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上的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data1</a:t>
              </a:r>
              <a:r>
                <a:rPr lang="zh-CN" altLang="en-US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数据</a:t>
              </a:r>
              <a:r>
                <a:rPr lang="en-US" altLang="zh-CN" sz="20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endParaRPr lang="zh-CN" altLang="en-US" sz="2000" spc="2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0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1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2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3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4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5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6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7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8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19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2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20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21.xml><?xml version="1.0" encoding="utf-8"?>
<p:tagLst xmlns:p="http://schemas.openxmlformats.org/presentationml/2006/main">
  <p:tag name="resource_record_key" val="{&quot;19&quot;:[20345020,20342119,20342206,20342110]}"/>
</p:tagLst>
</file>

<file path=ppt/tags/tag3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4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5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6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7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8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ags/tag9.xml><?xml version="1.0" encoding="utf-8"?>
<p:tagLst xmlns:p="http://schemas.openxmlformats.org/presentationml/2006/main">
  <p:tag name="KSO_WM_DIAGRAM_VIRTUALLY_FRAME" val="{&quot;height&quot;:417.2720472440945,&quot;left&quot;:80.86149606299213,&quot;top&quot;:44.23952755905512,&quot;width&quot;:839.773385826771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优设标题黑"/>
        <a:ea typeface=""/>
        <a:cs typeface=""/>
        <a:font script="Jpan" typeface="ＭＳ Ｐゴシック"/>
        <a:font script="Hang" typeface="맑은 고딕"/>
        <a:font script="Hans" typeface="优设标题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优设标题黑"/>
        <a:ea typeface=""/>
        <a:cs typeface=""/>
        <a:font script="Jpan" typeface="ＭＳ Ｐゴシック"/>
        <a:font script="Hang" typeface="맑은 고딕"/>
        <a:font script="Hans" typeface="优设标题黑"/>
        <a:font script="Hant" typeface="新細明體"/>
        <a:font script="Arab" typeface="优设标题黑"/>
        <a:font script="Hebr" typeface="优设标题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优设标题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优设标题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优设标题黑"/>
        <a:ea typeface=""/>
        <a:cs typeface=""/>
        <a:font script="Jpan" typeface="ＭＳ Ｐゴシック"/>
        <a:font script="Hang" typeface="맑은 고딕"/>
        <a:font script="Hans" typeface="优设标题黑"/>
        <a:font script="Hant" typeface="新細明體"/>
        <a:font script="Arab" typeface="优设标题黑"/>
        <a:font script="Hebr" typeface="优设标题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优设标题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优设标题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优设标题黑"/>
        <a:ea typeface=""/>
        <a:cs typeface=""/>
        <a:font script="Jpan" typeface="ＭＳ Ｐゴシック"/>
        <a:font script="Hang" typeface="맑은 고딕"/>
        <a:font script="Hans" typeface="优设标题黑"/>
        <a:font script="Hant" typeface="新細明體"/>
        <a:font script="Arab" typeface="优设标题黑"/>
        <a:font script="Hebr" typeface="优设标题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优设标题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3197</Words>
  <Application>WPS 演示</Application>
  <PresentationFormat>宽屏</PresentationFormat>
  <Paragraphs>155</Paragraphs>
  <Slides>24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优设标题黑</vt:lpstr>
      <vt:lpstr>江城圆体 300W</vt:lpstr>
      <vt:lpstr>微软雅黑</vt:lpstr>
      <vt:lpstr>Montserrat Black</vt:lpstr>
      <vt:lpstr>汉仪粗圆简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王奕燊</dc:creator>
  <cp:lastModifiedBy>想念益禾堂的第101天</cp:lastModifiedBy>
  <cp:revision>2</cp:revision>
  <dcterms:created xsi:type="dcterms:W3CDTF">2025-01-05T18:10:00Z</dcterms:created>
  <dcterms:modified xsi:type="dcterms:W3CDTF">2025-01-05T18:12:05Z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427CCBCC704344009F7C88A975F84E8F_13</vt:lpwstr>
  </property>
  <property fmtid="{D5CDD505-2E9C-101B-9397-08002B2CF9AE}" pid="3" name="KSOProductBuildVer">
    <vt:lpwstr>2052-12.1.0.19302</vt:lpwstr>
  </property>
  <property fmtid="{D5CDD505-2E9C-101B-9397-08002B2CF9AE}" pid="4" name="KSOTemplateUUID">
    <vt:lpwstr>v1.0_mb_zFXHy1Lq6nufsx1TxEm2mQ==</vt:lpwstr>
  </property>
</Properties>
</file>